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92" r:id="rId2"/>
    <p:sldId id="1036" r:id="rId3"/>
    <p:sldId id="1043" r:id="rId4"/>
    <p:sldId id="1044" r:id="rId5"/>
    <p:sldId id="1045" r:id="rId6"/>
    <p:sldId id="1046" r:id="rId7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6D1F0"/>
    <a:srgbClr val="8AC0E8"/>
    <a:srgbClr val="C6E0F4"/>
    <a:srgbClr val="EAEAEA"/>
    <a:srgbClr val="F38C09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0747" autoAdjust="0"/>
    <p:restoredTop sz="83614" autoAdjust="0"/>
  </p:normalViewPr>
  <p:slideViewPr>
    <p:cSldViewPr snapToGrid="0">
      <p:cViewPr>
        <p:scale>
          <a:sx n="70" d="100"/>
          <a:sy n="70" d="100"/>
        </p:scale>
        <p:origin x="-1764" y="-276"/>
      </p:cViewPr>
      <p:guideLst>
        <p:guide orient="horz" pos="854"/>
        <p:guide pos="29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1450" y="-67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413" y="9097963"/>
            <a:ext cx="32194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820" tIns="31579" rIns="64820" bIns="31579" numCol="1" anchor="b" anchorCtr="0" compatLnSpc="1">
            <a:prstTxWarp prst="textNoShape">
              <a:avLst/>
            </a:prstTxWarp>
          </a:bodyPr>
          <a:lstStyle>
            <a:lvl1pPr algn="r" defTabSz="644525" eaLnBrk="0" hangingPunct="0">
              <a:defRPr sz="1000" b="0" i="1">
                <a:latin typeface="Times New Roman" pitchFamily="18" charset="0"/>
              </a:defRPr>
            </a:lvl1pPr>
          </a:lstStyle>
          <a:p>
            <a:fld id="{39D27C0F-BB50-4F6B-9DDD-13A1247E01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8" tIns="48200" rIns="96398" bIns="48200" numCol="1" anchor="t" anchorCtr="0" compatLnSpc="1">
            <a:prstTxWarp prst="textNoShape">
              <a:avLst/>
            </a:prstTxWarp>
          </a:bodyPr>
          <a:lstStyle>
            <a:lvl1pPr algn="l" defTabSz="963613" eaLnBrk="0" hangingPunct="0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8" tIns="48200" rIns="96398" bIns="48200" numCol="1" anchor="t" anchorCtr="0" compatLnSpc="1">
            <a:prstTxWarp prst="textNoShape">
              <a:avLst/>
            </a:prstTxWarp>
          </a:bodyPr>
          <a:lstStyle>
            <a:lvl1pPr algn="r" defTabSz="963613" eaLnBrk="0" hangingPunct="0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60888"/>
            <a:ext cx="5368925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8" tIns="48200" rIns="96398" bIns="482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43563" y="9120188"/>
            <a:ext cx="16716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98" tIns="48200" rIns="96398" bIns="48200" numCol="1" anchor="b" anchorCtr="0" compatLnSpc="1">
            <a:prstTxWarp prst="textNoShape">
              <a:avLst/>
            </a:prstTxWarp>
          </a:bodyPr>
          <a:lstStyle>
            <a:lvl1pPr algn="r" defTabSz="963613" eaLnBrk="0" hangingPunct="0">
              <a:defRPr sz="1300" b="0">
                <a:latin typeface="Times New Roman" pitchFamily="18" charset="0"/>
              </a:defRPr>
            </a:lvl1pPr>
          </a:lstStyle>
          <a:p>
            <a:fld id="{38E691B4-12E8-4DAD-B6AC-12203339E0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B26122-45BF-445B-8073-56218EA9B528}" type="slidenum">
              <a:rPr lang="en-US"/>
              <a:pPr/>
              <a:t>1</a:t>
            </a:fld>
            <a:endParaRPr lang="en-US"/>
          </a:p>
        </p:txBody>
      </p:sp>
      <p:sp>
        <p:nvSpPr>
          <p:cNvPr id="228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91B4-12E8-4DAD-B6AC-12203339E0B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91B4-12E8-4DAD-B6AC-12203339E0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91B4-12E8-4DAD-B6AC-12203339E0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91B4-12E8-4DAD-B6AC-12203339E0B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91B4-12E8-4DAD-B6AC-12203339E0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2962" name="Picture 1026" descr="G:\!In Progress\IDC - MASTER\10691 S.Kowalski - CB\powerpoint\artwork\raster\jpgs\10691-cov-whit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92963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1279525" y="2165350"/>
            <a:ext cx="6032500" cy="1282700"/>
          </a:xfrm>
          <a:effectLst/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92964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233363"/>
            <a:ext cx="4579938" cy="968375"/>
          </a:xfrm>
        </p:spPr>
        <p:txBody>
          <a:bodyPr anchor="b"/>
          <a:lstStyle>
            <a:lvl1pPr algn="r"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6900" y="85725"/>
            <a:ext cx="2108200" cy="5995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0" y="85725"/>
            <a:ext cx="6172200" cy="59959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5963" y="1482725"/>
            <a:ext cx="3857625" cy="4598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482725"/>
            <a:ext cx="3859212" cy="4598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938" name="Rectangle 2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91939" name="Picture 3" descr="G:\!In Progress\IDC - MASTER\10691 S.Kowalski - CB\powerpoint\artwork\raster\jpgs\10691-bkg-logo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153150"/>
            <a:ext cx="1457325" cy="704850"/>
          </a:xfrm>
          <a:prstGeom prst="rect">
            <a:avLst/>
          </a:prstGeom>
          <a:noFill/>
        </p:spPr>
      </p:pic>
      <p:pic>
        <p:nvPicPr>
          <p:cNvPr id="1191940" name="Picture 4" descr="G:\!In Progress\IDC - MASTER\10691 S.Kowalski - CB\powerpoint\artwork\raster\jpgs\10691-bkg-side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ltGray">
          <a:xfrm>
            <a:off x="8801100" y="0"/>
            <a:ext cx="342900" cy="6858000"/>
          </a:xfrm>
          <a:prstGeom prst="rect">
            <a:avLst/>
          </a:prstGeom>
          <a:noFill/>
        </p:spPr>
      </p:pic>
      <p:pic>
        <p:nvPicPr>
          <p:cNvPr id="1191941" name="Picture 5" descr="G:\!In Progress\IDC - MASTER\10691 S.Kowalski - CB\powerpoint\artwork\raster\jpgs\10691-bkg-top.jp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ltGray">
          <a:xfrm>
            <a:off x="0" y="0"/>
            <a:ext cx="9144000" cy="1143000"/>
          </a:xfrm>
          <a:prstGeom prst="rect">
            <a:avLst/>
          </a:prstGeom>
          <a:noFill/>
        </p:spPr>
      </p:pic>
      <p:sp>
        <p:nvSpPr>
          <p:cNvPr id="119194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85725"/>
            <a:ext cx="84328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9194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5963" y="1482725"/>
            <a:ext cx="7869237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algn="l" rtl="0" fontAlgn="base">
        <a:lnSpc>
          <a:spcPct val="90000"/>
        </a:lnSpc>
        <a:spcBef>
          <a:spcPct val="15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400">
          <a:solidFill>
            <a:schemeClr val="tx1"/>
          </a:solidFill>
          <a:latin typeface="+mn-lt"/>
        </a:defRPr>
      </a:lvl3pPr>
      <a:lvl4pPr marL="1549400" indent="-1778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•"/>
        <a:defRPr sz="2000" b="1">
          <a:solidFill>
            <a:schemeClr val="tx1"/>
          </a:solidFill>
          <a:latin typeface="+mn-lt"/>
        </a:defRPr>
      </a:lvl4pPr>
      <a:lvl5pPr marL="2006600" indent="-1651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5pPr>
      <a:lvl6pPr marL="2463800" indent="-1651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6pPr>
      <a:lvl7pPr marL="2921000" indent="-1651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7pPr>
      <a:lvl8pPr marL="3378200" indent="-1651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8pPr>
      <a:lvl9pPr marL="3835400" indent="-165100" algn="l" rtl="0" fontAlgn="base">
        <a:lnSpc>
          <a:spcPct val="90000"/>
        </a:lnSpc>
        <a:spcBef>
          <a:spcPct val="15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258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1106488" y="1346200"/>
            <a:ext cx="6861175" cy="328612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5400" b="1" dirty="0"/>
              <a:t>HPC USER FORUM </a:t>
            </a:r>
            <a:r>
              <a:rPr lang="en-US" sz="5400" b="1" dirty="0" smtClean="0"/>
              <a:t>I/O </a:t>
            </a:r>
            <a:r>
              <a:rPr lang="en-US" sz="5400" b="1" dirty="0"/>
              <a:t>PANEL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 </a:t>
            </a:r>
            <a:r>
              <a:rPr lang="en-US" sz="2400" b="1" dirty="0" smtClean="0"/>
              <a:t>April 2009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Roanoke, VA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3819" y="5317080"/>
            <a:ext cx="3490058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r"/>
            <a:r>
              <a:rPr lang="en-US" sz="2400" b="0" i="1" dirty="0" smtClean="0"/>
              <a:t>Panel questions:</a:t>
            </a:r>
          </a:p>
          <a:p>
            <a:pPr algn="r"/>
            <a:r>
              <a:rPr lang="en-US" sz="2400" b="0" i="1" dirty="0" smtClean="0"/>
              <a:t>1 response per question</a:t>
            </a:r>
          </a:p>
          <a:p>
            <a:pPr algn="r"/>
            <a:r>
              <a:rPr lang="en-US" sz="2400" b="0" i="1" dirty="0" smtClean="0"/>
              <a:t>Limit length to 1 slide</a:t>
            </a:r>
            <a:endParaRPr lang="en-US" sz="2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Q1. Parallel NFS finally is here!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0" y="1155177"/>
            <a:ext cx="7869237" cy="4931723"/>
          </a:xfrm>
          <a:ln>
            <a:solidFill>
              <a:schemeClr val="accent1"/>
            </a:solidFill>
            <a:prstDash val="sysDash"/>
          </a:ln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With the formalization of Parallel NFS as a standard - what steps are being provided to enable this to be hosted on current (and future) platform choices?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We feel that this will be complimentary to </a:t>
            </a:r>
            <a:r>
              <a:rPr lang="en-US" dirty="0" smtClean="0">
                <a:solidFill>
                  <a:srgbClr val="FF0000"/>
                </a:solidFill>
              </a:rPr>
              <a:t>GPFS and </a:t>
            </a:r>
            <a:r>
              <a:rPr lang="en-US" dirty="0" err="1" smtClean="0">
                <a:solidFill>
                  <a:srgbClr val="FF0000"/>
                </a:solidFill>
              </a:rPr>
              <a:t>Lustre</a:t>
            </a:r>
            <a:r>
              <a:rPr lang="en-US" dirty="0" smtClean="0">
                <a:solidFill>
                  <a:srgbClr val="FF0000"/>
                </a:solidFill>
              </a:rPr>
              <a:t> until </a:t>
            </a:r>
            <a:r>
              <a:rPr lang="en-US" dirty="0" smtClean="0">
                <a:solidFill>
                  <a:srgbClr val="FF0000"/>
                </a:solidFill>
              </a:rPr>
              <a:t>it has demonstrated experience on multiple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dirty="0" err="1" smtClean="0">
                <a:solidFill>
                  <a:srgbClr val="FF0000"/>
                </a:solidFill>
              </a:rPr>
              <a:t>etascale</a:t>
            </a:r>
            <a:r>
              <a:rPr lang="en-US" dirty="0" smtClean="0">
                <a:solidFill>
                  <a:srgbClr val="FF0000"/>
                </a:solidFill>
              </a:rPr>
              <a:t> systems.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It’s c</a:t>
            </a:r>
            <a:r>
              <a:rPr lang="en-US" dirty="0" smtClean="0">
                <a:solidFill>
                  <a:srgbClr val="FF0000"/>
                </a:solidFill>
              </a:rPr>
              <a:t>omplimentary </a:t>
            </a:r>
            <a:r>
              <a:rPr lang="en-US" dirty="0" smtClean="0">
                <a:solidFill>
                  <a:srgbClr val="FF0000"/>
                </a:solidFill>
              </a:rPr>
              <a:t>in that it provides ubiquitous access for non-Linux systems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RDMA optimizations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dirty="0" smtClean="0">
                <a:solidFill>
                  <a:srgbClr val="FF0000"/>
                </a:solidFill>
              </a:rPr>
              <a:t>tilization </a:t>
            </a:r>
            <a:r>
              <a:rPr lang="en-US" dirty="0" smtClean="0">
                <a:solidFill>
                  <a:srgbClr val="FF0000"/>
                </a:solidFill>
              </a:rPr>
              <a:t>of Drive and SSD media 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Q2. Parallel NFS – implementation details…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0" y="1155177"/>
            <a:ext cx="7869237" cy="4931723"/>
          </a:xfrm>
          <a:ln>
            <a:solidFill>
              <a:schemeClr val="accent1"/>
            </a:solidFill>
            <a:prstDash val="sysDash"/>
          </a:ln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What tools are available to help optimize this (from application layer level all the way to archival stage)? What is missing and who should provide it?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We feel </a:t>
            </a:r>
            <a:r>
              <a:rPr lang="en-US" dirty="0" smtClean="0">
                <a:solidFill>
                  <a:srgbClr val="FF0000"/>
                </a:solidFill>
              </a:rPr>
              <a:t>that </a:t>
            </a:r>
            <a:r>
              <a:rPr lang="en-US" dirty="0" smtClean="0">
                <a:solidFill>
                  <a:srgbClr val="FF0000"/>
                </a:solidFill>
              </a:rPr>
              <a:t>PNFS </a:t>
            </a:r>
            <a:r>
              <a:rPr lang="en-US" dirty="0" smtClean="0">
                <a:solidFill>
                  <a:srgbClr val="FF0000"/>
                </a:solidFill>
              </a:rPr>
              <a:t>is more of an access layer than a file system, so – the enablement will come from </a:t>
            </a:r>
            <a:r>
              <a:rPr lang="en-US" dirty="0" smtClean="0">
                <a:solidFill>
                  <a:srgbClr val="FF0000"/>
                </a:solidFill>
              </a:rPr>
              <a:t>Software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Missing:</a:t>
            </a:r>
            <a:endParaRPr lang="en-US" dirty="0" smtClean="0">
              <a:solidFill>
                <a:srgbClr val="FF0000"/>
              </a:solidFill>
            </a:endParaRP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Scaling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data </a:t>
            </a:r>
            <a:r>
              <a:rPr lang="en-US" sz="2000" dirty="0" smtClean="0">
                <a:solidFill>
                  <a:srgbClr val="FF0000"/>
                </a:solidFill>
              </a:rPr>
              <a:t>management: backups, </a:t>
            </a:r>
            <a:r>
              <a:rPr lang="en-US" sz="2000" dirty="0" smtClean="0">
                <a:solidFill>
                  <a:srgbClr val="FF0000"/>
                </a:solidFill>
              </a:rPr>
              <a:t>replication,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MPI I/O</a:t>
            </a: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RDMA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2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Windows </a:t>
            </a:r>
            <a:r>
              <a:rPr lang="en-US" sz="2000" dirty="0" smtClean="0">
                <a:solidFill>
                  <a:srgbClr val="FF0000"/>
                </a:solidFill>
              </a:rPr>
              <a:t>support is still unclear, and in many ways the Windows community needs this more than the Linux </a:t>
            </a:r>
            <a:r>
              <a:rPr lang="en-US" sz="2000" dirty="0" smtClean="0">
                <a:solidFill>
                  <a:srgbClr val="FF0000"/>
                </a:solidFill>
              </a:rPr>
              <a:t>community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Community, Commercial Arena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Q3. </a:t>
            </a:r>
            <a:r>
              <a:rPr lang="en-US" u="sng" dirty="0" smtClean="0"/>
              <a:t>Physical</a:t>
            </a:r>
            <a:r>
              <a:rPr lang="en-US" dirty="0" smtClean="0"/>
              <a:t> media interconnects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0" y="1155177"/>
            <a:ext cx="7869237" cy="4931723"/>
          </a:xfrm>
          <a:ln>
            <a:solidFill>
              <a:schemeClr val="accent1"/>
            </a:solidFill>
            <a:prstDash val="sysDash"/>
          </a:ln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We all are facing complexity and cost issues. With IB or 10 </a:t>
            </a:r>
            <a:r>
              <a:rPr lang="en-US" dirty="0" err="1" smtClean="0"/>
              <a:t>GbE</a:t>
            </a:r>
            <a:r>
              <a:rPr lang="en-US" dirty="0" smtClean="0"/>
              <a:t> (40/100 </a:t>
            </a:r>
            <a:r>
              <a:rPr lang="en-US" dirty="0" err="1" smtClean="0"/>
              <a:t>GbE</a:t>
            </a:r>
            <a:r>
              <a:rPr lang="en-US" dirty="0" smtClean="0"/>
              <a:t>) : where should the HPC community focus its resources on - for all I/O?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All I/O – Ethernet, but this is impractical because it is by definition slower than IB – and always will be </a:t>
            </a:r>
            <a:r>
              <a:rPr lang="en-US" dirty="0" err="1" smtClean="0">
                <a:solidFill>
                  <a:srgbClr val="FF0000"/>
                </a:solidFill>
              </a:rPr>
              <a:t>b/c</a:t>
            </a:r>
            <a:r>
              <a:rPr lang="en-US" dirty="0" smtClean="0">
                <a:solidFill>
                  <a:srgbClr val="FF0000"/>
                </a:solidFill>
              </a:rPr>
              <a:t> the industry moves slow.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dirty="0" smtClean="0">
                <a:solidFill>
                  <a:srgbClr val="FF0000"/>
                </a:solidFill>
              </a:rPr>
              <a:t>long as HPC </a:t>
            </a:r>
            <a:r>
              <a:rPr lang="en-US" dirty="0" smtClean="0">
                <a:solidFill>
                  <a:srgbClr val="FF0000"/>
                </a:solidFill>
              </a:rPr>
              <a:t>will break </a:t>
            </a:r>
            <a:r>
              <a:rPr lang="en-US" dirty="0" smtClean="0">
                <a:solidFill>
                  <a:srgbClr val="FF0000"/>
                </a:solidFill>
              </a:rPr>
              <a:t>the mold, we’ll have to support both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Q4. Layer protocols above the </a:t>
            </a:r>
            <a:r>
              <a:rPr lang="en-US" u="sng" dirty="0" smtClean="0"/>
              <a:t>interconnects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0" y="1155177"/>
            <a:ext cx="7869237" cy="4931723"/>
          </a:xfrm>
          <a:ln>
            <a:solidFill>
              <a:schemeClr val="accent1"/>
            </a:solidFill>
            <a:prstDash val="sysDash"/>
          </a:ln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Too many standards. interconnects, media layers are issues today. </a:t>
            </a:r>
            <a:r>
              <a:rPr lang="en-US" dirty="0" err="1" smtClean="0"/>
              <a:t>iSCSI</a:t>
            </a:r>
            <a:r>
              <a:rPr lang="en-US" dirty="0" smtClean="0"/>
              <a:t>/FCOE/</a:t>
            </a:r>
            <a:r>
              <a:rPr lang="en-US" dirty="0" err="1" smtClean="0"/>
              <a:t>FcoCEE</a:t>
            </a:r>
            <a:r>
              <a:rPr lang="en-US" dirty="0" smtClean="0"/>
              <a:t>/</a:t>
            </a:r>
            <a:r>
              <a:rPr lang="en-US" dirty="0" err="1" smtClean="0"/>
              <a:t>FCoIB</a:t>
            </a:r>
            <a:r>
              <a:rPr lang="en-US" dirty="0" smtClean="0"/>
              <a:t> have all been touted as the solution(s). Is it even relevant in the HPC arena? Is fragmentation the only choice?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Probably going to be an issue for a long time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DDN SFA platform will </a:t>
            </a:r>
            <a:r>
              <a:rPr lang="en-US" dirty="0" smtClean="0">
                <a:solidFill>
                  <a:srgbClr val="FF0000"/>
                </a:solidFill>
              </a:rPr>
              <a:t>eliminate much of the need for </a:t>
            </a:r>
            <a:r>
              <a:rPr lang="en-US" dirty="0" smtClean="0">
                <a:solidFill>
                  <a:srgbClr val="FF0000"/>
                </a:solidFill>
              </a:rPr>
              <a:t>SCSI, </a:t>
            </a:r>
            <a:r>
              <a:rPr lang="en-US" dirty="0" smtClean="0">
                <a:solidFill>
                  <a:srgbClr val="FF0000"/>
                </a:solidFill>
              </a:rPr>
              <a:t>however support for NAS protocols will still be there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So – it’s somewhat relevant, SCSI is somewhat needless (HPC is mostly file I/O, not block I/O) – and </a:t>
            </a:r>
            <a:r>
              <a:rPr lang="en-US" dirty="0" smtClean="0">
                <a:solidFill>
                  <a:srgbClr val="FF0000"/>
                </a:solidFill>
              </a:rPr>
              <a:t>many (like DDN) will </a:t>
            </a:r>
            <a:r>
              <a:rPr lang="en-US" dirty="0" smtClean="0">
                <a:solidFill>
                  <a:srgbClr val="FF0000"/>
                </a:solidFill>
              </a:rPr>
              <a:t>accelerate and simplify.</a:t>
            </a:r>
            <a:r>
              <a:rPr lang="en-US" dirty="0" smtClean="0"/>
              <a:t> 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Q5. I/O issues not yet addressed?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0" y="1155177"/>
            <a:ext cx="7869237" cy="4931723"/>
          </a:xfrm>
          <a:ln>
            <a:solidFill>
              <a:schemeClr val="accent1"/>
            </a:solidFill>
            <a:prstDash val="sysDash"/>
          </a:ln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What do you consider to be the top 3 main (technical or human) issues in HPC I/O?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Efficient Utilization of Media (Spinning or Otherwise)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Data </a:t>
            </a:r>
            <a:r>
              <a:rPr lang="en-US" dirty="0" smtClean="0">
                <a:solidFill>
                  <a:srgbClr val="FF0000"/>
                </a:solidFill>
              </a:rPr>
              <a:t>Integrity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Quality of HPC File Storage (not just file systems, but the alignment </a:t>
            </a:r>
            <a:r>
              <a:rPr lang="en-US" dirty="0" smtClean="0">
                <a:solidFill>
                  <a:srgbClr val="FF0000"/>
                </a:solidFill>
              </a:rPr>
              <a:t>of HPC file systems with proper HPC storage </a:t>
            </a:r>
            <a:r>
              <a:rPr lang="en-US" dirty="0" smtClean="0">
                <a:solidFill>
                  <a:srgbClr val="FF0000"/>
                </a:solidFill>
              </a:rPr>
              <a:t>devices)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2-IDC-Template-white">
  <a:themeElements>
    <a:clrScheme name="2002-IDC-Template-white 2">
      <a:dk1>
        <a:srgbClr val="030875"/>
      </a:dk1>
      <a:lt1>
        <a:srgbClr val="588BCE"/>
      </a:lt1>
      <a:dk2>
        <a:srgbClr val="FFFFFF"/>
      </a:dk2>
      <a:lt2>
        <a:srgbClr val="588BCE"/>
      </a:lt2>
      <a:accent1>
        <a:srgbClr val="DCA200"/>
      </a:accent1>
      <a:accent2>
        <a:srgbClr val="B0E464"/>
      </a:accent2>
      <a:accent3>
        <a:srgbClr val="B4C4E3"/>
      </a:accent3>
      <a:accent4>
        <a:srgbClr val="020663"/>
      </a:accent4>
      <a:accent5>
        <a:srgbClr val="EBCEAA"/>
      </a:accent5>
      <a:accent6>
        <a:srgbClr val="9FCF5A"/>
      </a:accent6>
      <a:hlink>
        <a:srgbClr val="9595CD"/>
      </a:hlink>
      <a:folHlink>
        <a:srgbClr val="D2CD00"/>
      </a:folHlink>
    </a:clrScheme>
    <a:fontScheme name="2002-IDC-Template-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002-IDC-Template-white 1">
        <a:dk1>
          <a:srgbClr val="588BCE"/>
        </a:dk1>
        <a:lt1>
          <a:srgbClr val="FFFFFF"/>
        </a:lt1>
        <a:dk2>
          <a:srgbClr val="030875"/>
        </a:dk2>
        <a:lt2>
          <a:srgbClr val="FFFFFF"/>
        </a:lt2>
        <a:accent1>
          <a:srgbClr val="DCA200"/>
        </a:accent1>
        <a:accent2>
          <a:srgbClr val="B0E464"/>
        </a:accent2>
        <a:accent3>
          <a:srgbClr val="AAAABD"/>
        </a:accent3>
        <a:accent4>
          <a:srgbClr val="DADADA"/>
        </a:accent4>
        <a:accent5>
          <a:srgbClr val="EBCEAA"/>
        </a:accent5>
        <a:accent6>
          <a:srgbClr val="9FCF5A"/>
        </a:accent6>
        <a:hlink>
          <a:srgbClr val="9595CD"/>
        </a:hlink>
        <a:folHlink>
          <a:srgbClr val="D2CD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2-IDC-Template-white 2">
        <a:dk1>
          <a:srgbClr val="030875"/>
        </a:dk1>
        <a:lt1>
          <a:srgbClr val="588BCE"/>
        </a:lt1>
        <a:dk2>
          <a:srgbClr val="FFFFFF"/>
        </a:dk2>
        <a:lt2>
          <a:srgbClr val="588BCE"/>
        </a:lt2>
        <a:accent1>
          <a:srgbClr val="DCA200"/>
        </a:accent1>
        <a:accent2>
          <a:srgbClr val="B0E464"/>
        </a:accent2>
        <a:accent3>
          <a:srgbClr val="B4C4E3"/>
        </a:accent3>
        <a:accent4>
          <a:srgbClr val="020663"/>
        </a:accent4>
        <a:accent5>
          <a:srgbClr val="EBCEAA"/>
        </a:accent5>
        <a:accent6>
          <a:srgbClr val="9FCF5A"/>
        </a:accent6>
        <a:hlink>
          <a:srgbClr val="9595CD"/>
        </a:hlink>
        <a:folHlink>
          <a:srgbClr val="D2C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C:\unzipped\2002IDCPowerpoint\2002-IDC-Template-white.pot</Template>
  <TotalTime>25518</TotalTime>
  <Words>454</Words>
  <Application>Microsoft PowerPoint</Application>
  <PresentationFormat>On-screen Show (4:3)</PresentationFormat>
  <Paragraphs>45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2002-IDC-Template-white</vt:lpstr>
      <vt:lpstr>HPC USER FORUM I/O PANEL   April 2009 Roanoke, VA </vt:lpstr>
      <vt:lpstr>Q1. Parallel NFS finally is here!</vt:lpstr>
      <vt:lpstr>Q2. Parallel NFS – implementation details…</vt:lpstr>
      <vt:lpstr>Q3. Physical media interconnects …</vt:lpstr>
      <vt:lpstr>Q4. Layer protocols above the interconnects</vt:lpstr>
      <vt:lpstr>Q5. I/O issues not yet addressed?</vt:lpstr>
    </vt:vector>
  </TitlesOfParts>
  <Company>IDC EMEA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Update</dc:title>
  <dc:subject>HPC</dc:subject>
  <dc:creator>Earl Joseph</dc:creator>
  <cp:lastModifiedBy>jjosephakis</cp:lastModifiedBy>
  <cp:revision>1009</cp:revision>
  <cp:lastPrinted>2001-10-12T19:52:50Z</cp:lastPrinted>
  <dcterms:created xsi:type="dcterms:W3CDTF">2009-04-13T21:26:13Z</dcterms:created>
  <dcterms:modified xsi:type="dcterms:W3CDTF">2009-04-21T02:31:32Z</dcterms:modified>
</cp:coreProperties>
</file>